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782132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401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7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672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762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887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126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23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304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925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933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029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290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054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922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69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523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9A1837F-E628-459D-B4E7-F07CF73FC98C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078BBE0-E9D1-440D-BBC8-674EA5173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2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0692" y="1039235"/>
            <a:ext cx="7773308" cy="1219055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 smtClean="0">
                <a:effectLst/>
              </a:rPr>
              <a:t>ПРОДОЛЬНАЯ И ПОПЕРЕЧНАЯ НЕРОВНОСТЬ ДОРОЖНЫХ ПОКРЫТИЙ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304837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803563"/>
          </a:xfrm>
        </p:spPr>
        <p:txBody>
          <a:bodyPr>
            <a:normAutofit fontScale="90000"/>
          </a:bodyPr>
          <a:lstStyle/>
          <a:p>
            <a:r>
              <a:rPr lang="kk-KZ" sz="2400" dirty="0">
                <a:effectLst/>
              </a:rPr>
              <a:t>ОБЩАЯ ХАРАКТЕРИСТИКА НЕРОВНОСТИ ДОРОЖНЫХ ПОКРЫТИЙ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346" y="1537856"/>
            <a:ext cx="7765322" cy="2715490"/>
          </a:xfrm>
        </p:spPr>
        <p:txBody>
          <a:bodyPr>
            <a:normAutofit lnSpcReduction="10000"/>
          </a:bodyPr>
          <a:lstStyle/>
          <a:p>
            <a:pPr marL="0" indent="432000" algn="just">
              <a:buNone/>
            </a:pPr>
            <a:r>
              <a:rPr lang="ru-RU" sz="2100" b="1" i="1" dirty="0">
                <a:effectLst/>
                <a:latin typeface="+mj-lt"/>
              </a:rPr>
              <a:t>Ровность дороги</a:t>
            </a:r>
            <a:r>
              <a:rPr lang="ru-RU" sz="2100" dirty="0">
                <a:effectLst/>
                <a:latin typeface="+mj-lt"/>
              </a:rPr>
              <a:t> – это харак­теристика поверхности дороги, определенная наличием неровно­стей или отклонений фактической поверхности от проектной, вызывающих при проезде автомобиля колебания его колес и ку­зова. Различают продольную и поперечную ровность.</a:t>
            </a:r>
          </a:p>
          <a:p>
            <a:pPr marL="0" indent="432000" algn="just">
              <a:buNone/>
            </a:pPr>
            <a:r>
              <a:rPr lang="ru-RU" sz="2100" dirty="0">
                <a:effectLst/>
                <a:latin typeface="+mj-lt"/>
              </a:rPr>
              <a:t>Под воздействием внешних сил и процессов, протекающих в земляном полотне и дорожной одежде, на проезжей части возникают различные неровности</a:t>
            </a:r>
            <a:r>
              <a:rPr lang="kk-KZ" sz="2100" dirty="0" smtClean="0">
                <a:effectLst/>
                <a:latin typeface="+mj-lt"/>
              </a:rPr>
              <a:t>:</a:t>
            </a:r>
            <a:endParaRPr lang="ru-RU" sz="2100" dirty="0">
              <a:effectLst/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2007" y="4125027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+mj-lt"/>
              </a:rPr>
              <a:t>волны</a:t>
            </a:r>
            <a:r>
              <a:rPr lang="kk-KZ" sz="2000" dirty="0">
                <a:latin typeface="+mj-lt"/>
              </a:rPr>
              <a:t>; </a:t>
            </a:r>
            <a:endParaRPr lang="ru-RU" sz="2000" dirty="0">
              <a:latin typeface="+mj-lt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+mj-lt"/>
              </a:rPr>
              <a:t>колеи</a:t>
            </a:r>
            <a:r>
              <a:rPr lang="kk-KZ" sz="2000" dirty="0">
                <a:latin typeface="+mj-lt"/>
              </a:rPr>
              <a:t>;</a:t>
            </a:r>
            <a:endParaRPr lang="ru-RU" sz="2000" dirty="0">
              <a:latin typeface="+mj-lt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+mj-lt"/>
              </a:rPr>
              <a:t>выбоины</a:t>
            </a:r>
            <a:r>
              <a:rPr lang="kk-KZ" sz="2000" dirty="0">
                <a:latin typeface="+mj-lt"/>
              </a:rPr>
              <a:t>;</a:t>
            </a:r>
            <a:endParaRPr lang="ru-RU" sz="2000" dirty="0">
              <a:latin typeface="+mj-lt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+mj-lt"/>
              </a:rPr>
              <a:t>просадки</a:t>
            </a:r>
            <a:r>
              <a:rPr lang="kk-KZ" sz="2000" dirty="0">
                <a:latin typeface="+mj-lt"/>
              </a:rPr>
              <a:t>;</a:t>
            </a:r>
            <a:endParaRPr lang="ru-RU" sz="2000" dirty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+mj-lt"/>
              </a:rPr>
              <a:t>прогибы и др.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39226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133" y="775855"/>
            <a:ext cx="7704667" cy="522396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+mj-lt"/>
              </a:rPr>
              <a:t>К основным причинам образования неровностей покрытия относят:</a:t>
            </a:r>
          </a:p>
          <a:p>
            <a:pPr lvl="0" algn="just"/>
            <a:r>
              <a:rPr lang="ru-RU" dirty="0">
                <a:latin typeface="+mj-lt"/>
              </a:rPr>
              <a:t>высокую транспортную нагрузку;</a:t>
            </a:r>
          </a:p>
          <a:p>
            <a:pPr lvl="0" algn="just"/>
            <a:r>
              <a:rPr lang="ru-RU" dirty="0">
                <a:latin typeface="+mj-lt"/>
              </a:rPr>
              <a:t>недостаточную прочность и сдвигоустойчивость дорожных одежд, применение слабопрочных материалов в конструктивных слоях покрытия;</a:t>
            </a:r>
          </a:p>
          <a:p>
            <a:pPr lvl="0" algn="just"/>
            <a:r>
              <a:rPr lang="ru-RU" dirty="0">
                <a:latin typeface="+mj-lt"/>
              </a:rPr>
              <a:t>нарушение требований к ровности покрытий при строитель­стве и низкое качество работ по возведению земляного полотна и дорожной одежды;</a:t>
            </a:r>
          </a:p>
          <a:p>
            <a:pPr lvl="0" algn="just"/>
            <a:r>
              <a:rPr lang="ru-RU" dirty="0">
                <a:latin typeface="+mj-lt"/>
              </a:rPr>
              <a:t>необеспеченный водоотвод и пучинообразование;</a:t>
            </a:r>
          </a:p>
          <a:p>
            <a:pPr lvl="0" algn="just"/>
            <a:r>
              <a:rPr lang="ru-RU" dirty="0">
                <a:latin typeface="+mj-lt"/>
              </a:rPr>
              <a:t>износ, деформации и разрушения покрытия под действием транспорта и климатических факторов и несвоевременные рабо­ты по устранению этих дефектов.</a:t>
            </a:r>
            <a:endParaRPr lang="ru-RU" b="1" dirty="0">
              <a:latin typeface="+mj-lt"/>
            </a:endParaRP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5125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133" y="4184072"/>
            <a:ext cx="7704667" cy="18157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latin typeface="+mj-lt"/>
              </a:rPr>
              <a:t>Рис. </a:t>
            </a:r>
            <a:r>
              <a:rPr lang="kk-KZ" sz="2200" dirty="0">
                <a:latin typeface="+mj-lt"/>
              </a:rPr>
              <a:t>6.1.1</a:t>
            </a:r>
            <a:r>
              <a:rPr lang="kk-KZ" sz="2200" i="1" dirty="0">
                <a:latin typeface="+mj-lt"/>
              </a:rPr>
              <a:t> –</a:t>
            </a:r>
            <a:r>
              <a:rPr lang="ru-RU" sz="2200" dirty="0">
                <a:latin typeface="+mj-lt"/>
              </a:rPr>
              <a:t> Иллюстрация профиля поверхности покрытия, амплитуды и длины волны (амплитуда и длина волны с математической точки зрения изображены условно)</a:t>
            </a:r>
            <a:endParaRPr lang="ru-RU" sz="2200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97" y="316851"/>
            <a:ext cx="7020878" cy="375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98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133" y="346364"/>
            <a:ext cx="7704667" cy="6289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+mj-lt"/>
              </a:rPr>
              <a:t>По влиянию на колебания автомобиля неровности можно раз­делить на три группы: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00" dirty="0">
                <a:latin typeface="+mj-lt"/>
              </a:rPr>
              <a:t>макронеровности</a:t>
            </a:r>
            <a:r>
              <a:rPr lang="kk-KZ" sz="1800" dirty="0">
                <a:latin typeface="+mj-lt"/>
              </a:rPr>
              <a:t>;</a:t>
            </a:r>
            <a:endParaRPr lang="ru-RU" sz="1800" dirty="0">
              <a:latin typeface="+mj-lt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1800" dirty="0">
                <a:latin typeface="+mj-lt"/>
              </a:rPr>
              <a:t>микронеровности</a:t>
            </a:r>
            <a:r>
              <a:rPr lang="kk-KZ" sz="1800" dirty="0">
                <a:latin typeface="+mj-lt"/>
              </a:rPr>
              <a:t>;</a:t>
            </a:r>
            <a:endParaRPr lang="ru-RU" sz="1800" dirty="0">
              <a:latin typeface="+mj-lt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1800" dirty="0">
                <a:latin typeface="+mj-lt"/>
              </a:rPr>
              <a:t>ше­роховатость.</a:t>
            </a:r>
          </a:p>
          <a:p>
            <a:r>
              <a:rPr lang="ru-RU" sz="1800" b="1" i="1" dirty="0">
                <a:latin typeface="+mj-lt"/>
              </a:rPr>
              <a:t>Макронеровности</a:t>
            </a:r>
            <a:r>
              <a:rPr lang="ru-RU" sz="1800" dirty="0">
                <a:latin typeface="+mj-lt"/>
              </a:rPr>
              <a:t> состоят из длинных плавных неровностей с длиной волны 5</a:t>
            </a:r>
            <a:r>
              <a:rPr lang="kk-KZ" sz="1800" dirty="0">
                <a:latin typeface="+mj-lt"/>
              </a:rPr>
              <a:t>0</a:t>
            </a:r>
            <a:r>
              <a:rPr lang="ru-RU" sz="1800" dirty="0">
                <a:latin typeface="+mj-lt"/>
              </a:rPr>
              <a:t> м и более. Макронеровности влияют на работу двигателя автомобиля и режим его движения, но практически не вызывают колебаний автомобиля на подвеске. Фактически это продольный профиль дороги и при анализе ровности его не рас­сматривают.</a:t>
            </a:r>
          </a:p>
          <a:p>
            <a:r>
              <a:rPr lang="ru-RU" sz="1800" b="1" i="1" dirty="0">
                <a:latin typeface="+mj-lt"/>
              </a:rPr>
              <a:t>Микронеровности</a:t>
            </a:r>
            <a:r>
              <a:rPr lang="ru-RU" sz="1800" dirty="0">
                <a:latin typeface="+mj-lt"/>
              </a:rPr>
              <a:t> формируют микропрофиль поверхности, со­стоят из неровностей длиной от 10 см до 50 м, которые вызывают значительные колебания автомобиля на подвеске. Это и есть соб­ственно характеристики ровности.</a:t>
            </a:r>
          </a:p>
          <a:p>
            <a:r>
              <a:rPr lang="ru-RU" sz="1800" b="1" i="1" dirty="0">
                <a:latin typeface="+mj-lt"/>
              </a:rPr>
              <a:t>Шероховатость</a:t>
            </a:r>
            <a:r>
              <a:rPr lang="ru-RU" sz="1800" dirty="0">
                <a:latin typeface="+mj-lt"/>
              </a:rPr>
              <a:t> </a:t>
            </a:r>
            <a:r>
              <a:rPr lang="kk-KZ" sz="1800" b="1" dirty="0">
                <a:latin typeface="+mj-lt"/>
              </a:rPr>
              <a:t>–</a:t>
            </a:r>
            <a:r>
              <a:rPr lang="ru-RU" sz="1800" b="1" dirty="0">
                <a:latin typeface="+mj-lt"/>
              </a:rPr>
              <a:t> </a:t>
            </a:r>
            <a:r>
              <a:rPr lang="ru-RU" sz="1800" dirty="0">
                <a:latin typeface="+mj-lt"/>
              </a:rPr>
              <a:t>это совокупность неровностей с длиной вол­ны до 10 см, которые не вызывают низкочастотных колебаний автомобиля на подвеске, так как их воздействие поглощают шины. Поэтому при анализе ровности шероховатость не учитывают.</a:t>
            </a:r>
            <a:endParaRPr lang="ru-RU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77237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133" y="4447309"/>
            <a:ext cx="7704667" cy="155250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600" dirty="0">
                <a:latin typeface="+mj-lt"/>
              </a:rPr>
              <a:t>Рис. </a:t>
            </a:r>
            <a:r>
              <a:rPr lang="kk-KZ" sz="2600" dirty="0">
                <a:latin typeface="+mj-lt"/>
              </a:rPr>
              <a:t>6.1.2 –</a:t>
            </a:r>
            <a:r>
              <a:rPr lang="ru-RU" sz="2600" dirty="0">
                <a:latin typeface="+mj-lt"/>
              </a:rPr>
              <a:t> Параметры ровности покрытий</a:t>
            </a:r>
            <a:endParaRPr lang="ru-RU" sz="2600" b="1" dirty="0">
              <a:latin typeface="+mj-lt"/>
            </a:endParaRPr>
          </a:p>
          <a:p>
            <a:pPr marL="0" indent="0">
              <a:buNone/>
            </a:pPr>
            <a:r>
              <a:rPr lang="ru-RU" sz="2600" i="1" dirty="0">
                <a:latin typeface="+mj-lt"/>
              </a:rPr>
              <a:t>1</a:t>
            </a:r>
            <a:r>
              <a:rPr lang="ru-RU" sz="2600" dirty="0">
                <a:latin typeface="+mj-lt"/>
              </a:rPr>
              <a:t> </a:t>
            </a:r>
            <a:r>
              <a:rPr lang="kk-KZ" sz="2600" dirty="0">
                <a:latin typeface="+mj-lt"/>
              </a:rPr>
              <a:t>–</a:t>
            </a:r>
            <a:r>
              <a:rPr lang="ru-RU" sz="2600" dirty="0">
                <a:latin typeface="+mj-lt"/>
              </a:rPr>
              <a:t> шероховатость покрытия; </a:t>
            </a:r>
            <a:r>
              <a:rPr lang="ru-RU" sz="2600" i="1" dirty="0">
                <a:latin typeface="+mj-lt"/>
              </a:rPr>
              <a:t>2</a:t>
            </a:r>
            <a:r>
              <a:rPr lang="ru-RU" sz="2600" dirty="0">
                <a:latin typeface="+mj-lt"/>
              </a:rPr>
              <a:t> </a:t>
            </a:r>
            <a:r>
              <a:rPr lang="kk-KZ" sz="2600" dirty="0">
                <a:latin typeface="+mj-lt"/>
              </a:rPr>
              <a:t>–</a:t>
            </a:r>
            <a:r>
              <a:rPr lang="ru-RU" sz="2600" dirty="0">
                <a:latin typeface="+mj-lt"/>
              </a:rPr>
              <a:t> микронеровности; </a:t>
            </a:r>
            <a:r>
              <a:rPr lang="ru-RU" sz="2600" i="1" dirty="0">
                <a:latin typeface="+mj-lt"/>
              </a:rPr>
              <a:t>3</a:t>
            </a:r>
            <a:r>
              <a:rPr lang="ru-RU" sz="2600" dirty="0">
                <a:latin typeface="+mj-lt"/>
              </a:rPr>
              <a:t> </a:t>
            </a:r>
            <a:r>
              <a:rPr lang="kk-KZ" sz="2600" dirty="0">
                <a:latin typeface="+mj-lt"/>
              </a:rPr>
              <a:t>–</a:t>
            </a:r>
            <a:r>
              <a:rPr lang="ru-RU" sz="2600" dirty="0">
                <a:latin typeface="+mj-lt"/>
              </a:rPr>
              <a:t> измерительная план­ка; </a:t>
            </a:r>
            <a:r>
              <a:rPr lang="en-US" sz="2600" i="1" dirty="0">
                <a:latin typeface="+mj-lt"/>
              </a:rPr>
              <a:t>l</a:t>
            </a:r>
            <a:r>
              <a:rPr lang="en-US" sz="2600" i="1" baseline="-25000" dirty="0">
                <a:latin typeface="+mj-lt"/>
              </a:rPr>
              <a:t>i</a:t>
            </a:r>
            <a:r>
              <a:rPr lang="en-US" sz="2600" dirty="0">
                <a:latin typeface="+mj-lt"/>
              </a:rPr>
              <a:t> </a:t>
            </a:r>
            <a:r>
              <a:rPr lang="ru-RU" sz="2600" dirty="0">
                <a:latin typeface="+mj-lt"/>
              </a:rPr>
              <a:t>– расстояния между неровностями или длина волны; </a:t>
            </a:r>
            <a:r>
              <a:rPr lang="en-US" sz="2600" i="1" dirty="0">
                <a:latin typeface="+mj-lt"/>
              </a:rPr>
              <a:t>h</a:t>
            </a:r>
            <a:r>
              <a:rPr lang="en-US" sz="2600" i="1" baseline="-25000" dirty="0">
                <a:latin typeface="+mj-lt"/>
              </a:rPr>
              <a:t>i</a:t>
            </a:r>
            <a:r>
              <a:rPr lang="en-US" sz="2600" dirty="0">
                <a:latin typeface="+mj-lt"/>
              </a:rPr>
              <a:t> </a:t>
            </a:r>
            <a:r>
              <a:rPr lang="ru-RU" sz="2600" dirty="0">
                <a:latin typeface="+mj-lt"/>
              </a:rPr>
              <a:t>– глубина впадин или высота неровностей</a:t>
            </a:r>
            <a:endParaRPr lang="ru-RU" sz="2600" b="1" dirty="0">
              <a:latin typeface="+mj-lt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679" y="1283222"/>
            <a:ext cx="6360795" cy="232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74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133" y="748145"/>
            <a:ext cx="7704667" cy="525167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+mj-lt"/>
              </a:rPr>
              <a:t>Для оценки ровности применяются различные методы. В качестве численных критериев используются:</a:t>
            </a:r>
            <a:endParaRPr lang="ru-RU" b="1" dirty="0">
              <a:latin typeface="+mj-lt"/>
            </a:endParaRPr>
          </a:p>
          <a:p>
            <a:pPr lvl="0"/>
            <a:r>
              <a:rPr lang="ru-RU" dirty="0">
                <a:latin typeface="+mj-lt"/>
              </a:rPr>
              <a:t>величина и число просветов (в миллиметрах) под изме­рительной рейкой;</a:t>
            </a:r>
            <a:endParaRPr lang="ru-RU" b="1" dirty="0">
              <a:latin typeface="+mj-lt"/>
            </a:endParaRPr>
          </a:p>
          <a:p>
            <a:pPr lvl="0"/>
            <a:r>
              <a:rPr lang="ru-RU" dirty="0">
                <a:latin typeface="+mj-lt"/>
              </a:rPr>
              <a:t>сумма сжатий рессор автомобиля или специального прице­па (в сантиметрах на 1 км) при движении со скоростью 50 км/ч;</a:t>
            </a:r>
            <a:endParaRPr lang="ru-RU" b="1" dirty="0">
              <a:latin typeface="+mj-lt"/>
            </a:endParaRPr>
          </a:p>
          <a:p>
            <a:pPr lvl="0"/>
            <a:r>
              <a:rPr lang="ru-RU" dirty="0">
                <a:latin typeface="+mj-lt"/>
              </a:rPr>
              <a:t>коэффициент ровности;</a:t>
            </a:r>
            <a:endParaRPr lang="ru-RU" b="1" dirty="0">
              <a:latin typeface="+mj-lt"/>
            </a:endParaRPr>
          </a:p>
          <a:p>
            <a:pPr lvl="0"/>
            <a:r>
              <a:rPr lang="ru-RU" dirty="0">
                <a:latin typeface="+mj-lt"/>
              </a:rPr>
              <a:t>индекс ровности покрытия </a:t>
            </a:r>
            <a:r>
              <a:rPr lang="en-US" b="1" i="1" dirty="0">
                <a:latin typeface="+mj-lt"/>
              </a:rPr>
              <a:t>IRI</a:t>
            </a:r>
            <a:r>
              <a:rPr lang="ru-RU" dirty="0">
                <a:latin typeface="+mj-lt"/>
              </a:rPr>
              <a:t> и др.</a:t>
            </a:r>
            <a:endParaRPr lang="ru-RU" b="1" dirty="0">
              <a:latin typeface="+mj-lt"/>
            </a:endParaRPr>
          </a:p>
          <a:p>
            <a:pPr marL="0" indent="0">
              <a:buNone/>
            </a:pPr>
            <a:r>
              <a:rPr lang="ru-RU" dirty="0">
                <a:latin typeface="+mj-lt"/>
              </a:rPr>
              <a:t> </a:t>
            </a:r>
          </a:p>
          <a:p>
            <a:pPr marL="0" indent="432000">
              <a:buNone/>
            </a:pPr>
            <a:r>
              <a:rPr lang="ru-RU" dirty="0">
                <a:latin typeface="+mj-lt"/>
              </a:rPr>
              <a:t>Во многих странах мира принят международный индекс ров­ности </a:t>
            </a:r>
            <a:r>
              <a:rPr lang="en-US" b="1" i="1" dirty="0">
                <a:latin typeface="+mj-lt"/>
              </a:rPr>
              <a:t>IRI</a:t>
            </a:r>
            <a:r>
              <a:rPr lang="ru-RU" b="1" dirty="0">
                <a:latin typeface="+mj-lt"/>
              </a:rPr>
              <a:t> (</a:t>
            </a:r>
            <a:r>
              <a:rPr lang="en-US" b="1" dirty="0">
                <a:latin typeface="+mj-lt"/>
              </a:rPr>
              <a:t>International Roughness Index</a:t>
            </a:r>
            <a:r>
              <a:rPr lang="ru-RU" b="1" dirty="0">
                <a:latin typeface="+mj-lt"/>
              </a:rPr>
              <a:t>)</a:t>
            </a:r>
            <a:r>
              <a:rPr lang="ru-RU" dirty="0">
                <a:latin typeface="+mj-lt"/>
              </a:rPr>
              <a:t>, в котором показатели ровности оценивают расчетной суммой амплитуд колебаний под­рессоренной массы, выраженной в метрах на 1 км.</a:t>
            </a:r>
          </a:p>
        </p:txBody>
      </p:sp>
    </p:spTree>
    <p:extLst>
      <p:ext uri="{BB962C8B-B14F-4D97-AF65-F5344CB8AC3E}">
        <p14:creationId xmlns:p14="http://schemas.microsoft.com/office/powerpoint/2010/main" val="370767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133" y="193965"/>
            <a:ext cx="7704667" cy="1219200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СИСТЕМА </a:t>
            </a:r>
            <a:r>
              <a:rPr lang="ru-RU" sz="2200" dirty="0"/>
              <a:t>ИЗМЕРЕНИЯ РОВНОСТИ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ДОРОЖНОГО </a:t>
            </a:r>
            <a:r>
              <a:rPr lang="ru-RU" sz="2200" dirty="0"/>
              <a:t>ПОКРЫТИЯ</a:t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133" y="1316182"/>
            <a:ext cx="7704667" cy="468363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+mj-lt"/>
              </a:rPr>
              <a:t>По принципу дей­ствия различают приборы: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>
                <a:latin typeface="+mj-lt"/>
              </a:rPr>
              <a:t>регистрирующие геометрические параметры неровностей (непосредственного измерения) – рейки разнообразных конструкций, прибор МЕРЛИН, профилографы, виаграфы, уклономеры, профилометры, нивелиры и др.;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>
                <a:latin typeface="+mj-lt"/>
              </a:rPr>
              <a:t>импульсного дей­ствия, измеряющие колебания или перемещения отдельных элементов автомобиля (измеряющих величину механического или электрического импульса, или перемещения отдельных частей автомобиля при наезде на неровность, косвенно характеризующих ровность поверхности покрытия) – различные толчкомеры (приборы с обратной реакцией), акселерометры;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latin typeface="+mj-lt"/>
              </a:rPr>
              <a:t>инерционного действия, динамически преобразующие продольный профиль дороги - динамометрический прицеп ПКРС-2У, в котором измеряются вертикальные колебания подрессорной массы, возникающие в результате наезда на неровность и др.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5352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133" y="5417127"/>
            <a:ext cx="7704667" cy="121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i="1" dirty="0">
                <a:latin typeface="+mj-lt"/>
              </a:rPr>
              <a:t>Рис. </a:t>
            </a:r>
            <a:r>
              <a:rPr lang="kk-KZ" sz="2200" dirty="0">
                <a:latin typeface="+mj-lt"/>
              </a:rPr>
              <a:t>6.2.1 </a:t>
            </a:r>
            <a:r>
              <a:rPr lang="kk-KZ" sz="2200" b="1" dirty="0">
                <a:latin typeface="+mj-lt"/>
              </a:rPr>
              <a:t>– </a:t>
            </a:r>
            <a:r>
              <a:rPr lang="ru-RU" sz="2200" dirty="0">
                <a:latin typeface="+mj-lt"/>
              </a:rPr>
              <a:t>Классификация методов определения ровности покрытия</a:t>
            </a:r>
            <a:endParaRPr lang="ru-RU" sz="2200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020491" y="-1867614"/>
            <a:ext cx="5255895" cy="899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71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133" y="484910"/>
            <a:ext cx="7704667" cy="609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kk-KZ" sz="2600" dirty="0">
                <a:latin typeface="+mj-lt"/>
              </a:rPr>
              <a:t>Таблица 6.2.1 – Характеристика основных измерительных систем, определяющих воздействие неровностей на измерительное устройство</a:t>
            </a:r>
            <a:endParaRPr lang="ru-RU" sz="2600" b="1" dirty="0">
              <a:latin typeface="+mj-lt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003346" y="-842065"/>
            <a:ext cx="5204079" cy="907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2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552" y="303089"/>
            <a:ext cx="4864450" cy="135027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039091" y="1983159"/>
            <a:ext cx="7827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Bef>
                <a:spcPts val="2700"/>
              </a:spcBef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kk-KZ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6.3.1 –</a:t>
            </a:r>
            <a:r>
              <a:rPr lang="kk-KZ" b="1" i="1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+mj-lt"/>
                <a:ea typeface="Times New Roman" panose="02020603050405020304" pitchFamily="18" charset="0"/>
              </a:rPr>
              <a:t>Измерительная система, оборудованная толчкомером: </a:t>
            </a:r>
            <a:endParaRPr lang="ru-RU" b="1" dirty="0">
              <a:latin typeface="+mj-lt"/>
              <a:ea typeface="Times New Roman" panose="02020603050405020304" pitchFamily="18" charset="0"/>
            </a:endParaRPr>
          </a:p>
          <a:p>
            <a:r>
              <a:rPr lang="ru-RU" b="1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толчкомер; </a:t>
            </a:r>
            <a:r>
              <a:rPr lang="ru-RU" b="1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ведущий мост; </a:t>
            </a:r>
            <a:r>
              <a:rPr lang="ru-RU" b="1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записывающее устройство</a:t>
            </a:r>
            <a:endParaRPr lang="ru-RU" dirty="0">
              <a:latin typeface="+mj-lt"/>
            </a:endParaRPr>
          </a:p>
        </p:txBody>
      </p:sp>
      <p:pic>
        <p:nvPicPr>
          <p:cNvPr id="6" name="Рисунок 5" descr="D:\раб стол 2017 весна\диагностика\media\image3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91" y="2675631"/>
            <a:ext cx="3189793" cy="391948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209309" y="2675631"/>
            <a:ext cx="321425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6.3.2 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Схема толчкомера ТХК-2 конструкции Казахского филиала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СоюздорНИИ: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кнопка включения электродвигателей;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электродвигатели;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храповая муфта;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барабан;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гибкий трос;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натянутая пружина;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задний мост автомобиля;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счетный механизм</a:t>
            </a:r>
            <a:endParaRPr lang="ru-RU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086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133" y="4613564"/>
            <a:ext cx="7704667" cy="2050472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4000" i="1" dirty="0">
                <a:latin typeface="+mj-lt"/>
              </a:rPr>
              <a:t>Рис. </a:t>
            </a:r>
            <a:r>
              <a:rPr lang="kk-KZ" sz="4000" dirty="0">
                <a:latin typeface="+mj-lt"/>
              </a:rPr>
              <a:t>6.3.3 –</a:t>
            </a:r>
            <a:r>
              <a:rPr lang="ru-RU" sz="4000" dirty="0">
                <a:latin typeface="+mj-lt"/>
              </a:rPr>
              <a:t> Схема механической части толчкомера ИВП-1М:</a:t>
            </a:r>
            <a:endParaRPr lang="ru-RU" sz="4000" b="1" dirty="0">
              <a:latin typeface="+mj-l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4000" i="1" dirty="0">
                <a:latin typeface="+mj-lt"/>
              </a:rPr>
              <a:t>1</a:t>
            </a:r>
            <a:r>
              <a:rPr lang="ru-RU" sz="4000" dirty="0">
                <a:latin typeface="+mj-lt"/>
              </a:rPr>
              <a:t> </a:t>
            </a:r>
            <a:r>
              <a:rPr lang="kk-KZ" sz="4000" dirty="0">
                <a:latin typeface="+mj-lt"/>
              </a:rPr>
              <a:t>–</a:t>
            </a:r>
            <a:r>
              <a:rPr lang="ru-RU" sz="4000" dirty="0">
                <a:latin typeface="+mj-lt"/>
              </a:rPr>
              <a:t> корпус; </a:t>
            </a:r>
            <a:r>
              <a:rPr lang="ru-RU" sz="4000" i="1" dirty="0">
                <a:latin typeface="+mj-lt"/>
              </a:rPr>
              <a:t>2</a:t>
            </a:r>
            <a:r>
              <a:rPr lang="ru-RU" sz="4000" dirty="0">
                <a:latin typeface="+mj-lt"/>
              </a:rPr>
              <a:t> </a:t>
            </a:r>
            <a:r>
              <a:rPr lang="kk-KZ" sz="4000" dirty="0">
                <a:latin typeface="+mj-lt"/>
              </a:rPr>
              <a:t>–</a:t>
            </a:r>
            <a:r>
              <a:rPr lang="ru-RU" sz="4000" dirty="0">
                <a:latin typeface="+mj-lt"/>
              </a:rPr>
              <a:t> направляющий ролик; </a:t>
            </a:r>
            <a:r>
              <a:rPr lang="ru-RU" sz="4000" i="1" dirty="0">
                <a:latin typeface="+mj-lt"/>
              </a:rPr>
              <a:t>3</a:t>
            </a:r>
            <a:r>
              <a:rPr lang="ru-RU" sz="4000" dirty="0">
                <a:latin typeface="+mj-lt"/>
              </a:rPr>
              <a:t> </a:t>
            </a:r>
            <a:r>
              <a:rPr lang="kk-KZ" sz="4000" dirty="0">
                <a:latin typeface="+mj-lt"/>
              </a:rPr>
              <a:t>–</a:t>
            </a:r>
            <a:r>
              <a:rPr lang="ru-RU" sz="4000" dirty="0">
                <a:latin typeface="+mj-lt"/>
              </a:rPr>
              <a:t> полозковый механизм; </a:t>
            </a:r>
            <a:r>
              <a:rPr lang="ru-RU" sz="4000" i="1" dirty="0">
                <a:latin typeface="+mj-lt"/>
              </a:rPr>
              <a:t>4</a:t>
            </a:r>
            <a:r>
              <a:rPr lang="ru-RU" sz="4000" b="1" dirty="0">
                <a:latin typeface="+mj-lt"/>
              </a:rPr>
              <a:t> </a:t>
            </a:r>
            <a:r>
              <a:rPr lang="kk-KZ" sz="4000" dirty="0">
                <a:latin typeface="+mj-lt"/>
              </a:rPr>
              <a:t>–</a:t>
            </a:r>
            <a:r>
              <a:rPr lang="ru-RU" sz="4000" dirty="0">
                <a:latin typeface="+mj-lt"/>
              </a:rPr>
              <a:t> направляющие штанги; </a:t>
            </a:r>
            <a:r>
              <a:rPr lang="ru-RU" sz="4000" i="1" dirty="0">
                <a:latin typeface="+mj-lt"/>
              </a:rPr>
              <a:t>5</a:t>
            </a:r>
            <a:r>
              <a:rPr lang="ru-RU" sz="4000" b="1" dirty="0">
                <a:latin typeface="+mj-lt"/>
              </a:rPr>
              <a:t> </a:t>
            </a:r>
            <a:r>
              <a:rPr lang="kk-KZ" sz="4000" dirty="0">
                <a:latin typeface="+mj-lt"/>
              </a:rPr>
              <a:t>–</a:t>
            </a:r>
            <a:r>
              <a:rPr lang="ru-RU" sz="4000" dirty="0">
                <a:latin typeface="+mj-lt"/>
              </a:rPr>
              <a:t> пружина; </a:t>
            </a:r>
            <a:r>
              <a:rPr lang="ru-RU" sz="4000" i="1" dirty="0">
                <a:latin typeface="+mj-lt"/>
              </a:rPr>
              <a:t>6</a:t>
            </a:r>
            <a:r>
              <a:rPr lang="ru-RU" sz="4000" dirty="0">
                <a:latin typeface="+mj-lt"/>
              </a:rPr>
              <a:t> </a:t>
            </a:r>
            <a:r>
              <a:rPr lang="kk-KZ" sz="4000" dirty="0">
                <a:latin typeface="+mj-lt"/>
              </a:rPr>
              <a:t>–</a:t>
            </a:r>
            <a:r>
              <a:rPr lang="ru-RU" sz="4000" dirty="0">
                <a:latin typeface="+mj-lt"/>
              </a:rPr>
              <a:t> электронная оптопара; </a:t>
            </a:r>
            <a:r>
              <a:rPr lang="ru-RU" sz="4000" i="1" dirty="0">
                <a:latin typeface="+mj-lt"/>
              </a:rPr>
              <a:t>7</a:t>
            </a:r>
            <a:r>
              <a:rPr lang="ru-RU" sz="4000" dirty="0">
                <a:latin typeface="+mj-lt"/>
              </a:rPr>
              <a:t> </a:t>
            </a:r>
            <a:r>
              <a:rPr lang="kk-KZ" sz="4000" dirty="0">
                <a:latin typeface="+mj-lt"/>
              </a:rPr>
              <a:t>–</a:t>
            </a:r>
            <a:r>
              <a:rPr lang="ru-RU" sz="4000" dirty="0">
                <a:latin typeface="+mj-lt"/>
              </a:rPr>
              <a:t> ходо­вая пластина; </a:t>
            </a:r>
            <a:r>
              <a:rPr lang="ru-RU" sz="4000" i="1" dirty="0">
                <a:latin typeface="+mj-lt"/>
              </a:rPr>
              <a:t>8</a:t>
            </a:r>
            <a:r>
              <a:rPr lang="ru-RU" sz="4000" dirty="0">
                <a:latin typeface="+mj-lt"/>
              </a:rPr>
              <a:t> </a:t>
            </a:r>
            <a:r>
              <a:rPr lang="kk-KZ" sz="4000" dirty="0">
                <a:latin typeface="+mj-lt"/>
              </a:rPr>
              <a:t>–</a:t>
            </a:r>
            <a:r>
              <a:rPr lang="ru-RU" sz="4000" dirty="0">
                <a:latin typeface="+mj-lt"/>
              </a:rPr>
              <a:t> отверстие в полу кузова автомобиля; </a:t>
            </a:r>
            <a:r>
              <a:rPr lang="ru-RU" sz="4000" i="1" dirty="0">
                <a:latin typeface="+mj-lt"/>
              </a:rPr>
              <a:t>9</a:t>
            </a:r>
            <a:r>
              <a:rPr lang="ru-RU" sz="4000" dirty="0">
                <a:latin typeface="+mj-lt"/>
              </a:rPr>
              <a:t> </a:t>
            </a:r>
            <a:r>
              <a:rPr lang="kk-KZ" sz="4000" dirty="0">
                <a:latin typeface="+mj-lt"/>
              </a:rPr>
              <a:t>–</a:t>
            </a:r>
            <a:r>
              <a:rPr lang="ru-RU" sz="4000" dirty="0">
                <a:latin typeface="+mj-lt"/>
              </a:rPr>
              <a:t> трос; </a:t>
            </a:r>
            <a:r>
              <a:rPr lang="ru-RU" sz="4000" i="1" dirty="0">
                <a:latin typeface="+mj-lt"/>
              </a:rPr>
              <a:t>10</a:t>
            </a:r>
            <a:r>
              <a:rPr lang="ru-RU" sz="4000" dirty="0">
                <a:latin typeface="+mj-lt"/>
              </a:rPr>
              <a:t> </a:t>
            </a:r>
            <a:r>
              <a:rPr lang="kk-KZ" sz="4000" dirty="0">
                <a:latin typeface="+mj-lt"/>
              </a:rPr>
              <a:t>–</a:t>
            </a:r>
            <a:r>
              <a:rPr lang="ru-RU" sz="4000" dirty="0">
                <a:latin typeface="+mj-lt"/>
              </a:rPr>
              <a:t> за­жимное устройство для закрепления троса; </a:t>
            </a:r>
            <a:r>
              <a:rPr lang="ru-RU" sz="4000" i="1" dirty="0">
                <a:latin typeface="+mj-lt"/>
              </a:rPr>
              <a:t>11</a:t>
            </a:r>
            <a:r>
              <a:rPr lang="ru-RU" sz="4000" dirty="0">
                <a:latin typeface="+mj-lt"/>
              </a:rPr>
              <a:t> </a:t>
            </a:r>
            <a:r>
              <a:rPr lang="kk-KZ" sz="4000" dirty="0">
                <a:latin typeface="+mj-lt"/>
              </a:rPr>
              <a:t>–</a:t>
            </a:r>
            <a:r>
              <a:rPr lang="ru-RU" sz="4000" dirty="0">
                <a:latin typeface="+mj-lt"/>
              </a:rPr>
              <a:t> задний мост автомобиля</a:t>
            </a:r>
            <a:endParaRPr lang="ru-RU" sz="4000" b="1" dirty="0">
              <a:latin typeface="+mj-lt"/>
            </a:endParaRPr>
          </a:p>
          <a:p>
            <a:endParaRPr lang="ru-RU" dirty="0"/>
          </a:p>
        </p:txBody>
      </p:sp>
      <p:pic>
        <p:nvPicPr>
          <p:cNvPr id="4" name="Рисунок 3" descr="image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24" y="279226"/>
            <a:ext cx="6320333" cy="39600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4695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984" y="387433"/>
            <a:ext cx="5047488" cy="188976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49928" y="2407978"/>
            <a:ext cx="74953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6.3.4 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Измеритель ровности ВР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прицепное устройство;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трос;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дорожный счетчик;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амортизатор;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рессора;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колесо</a:t>
            </a:r>
            <a:endParaRPr lang="ru-RU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Картинки по запросу динамометрический прибор ПКРС-2У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209" y="3322312"/>
            <a:ext cx="3914775" cy="26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846984" y="5932162"/>
            <a:ext cx="62856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6.3.5 –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Динамометрический прицеп ПКРС-2У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3061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2970" y="325582"/>
            <a:ext cx="7704667" cy="6442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k-KZ" dirty="0">
                <a:latin typeface="+mj-lt"/>
              </a:rPr>
              <a:t>Таблица </a:t>
            </a:r>
            <a:r>
              <a:rPr lang="kk-KZ" b="1" dirty="0">
                <a:latin typeface="+mj-lt"/>
              </a:rPr>
              <a:t>6.4.1</a:t>
            </a:r>
            <a:r>
              <a:rPr lang="kk-KZ" dirty="0">
                <a:latin typeface="+mj-lt"/>
              </a:rPr>
              <a:t> – Характеристика основных измерительных систем, определяющих неровности автомобильной дороги</a:t>
            </a:r>
            <a:endParaRPr lang="ru-RU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02695" y="-299383"/>
            <a:ext cx="4590193" cy="819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1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726532" y="1107950"/>
            <a:ext cx="6427375" cy="478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507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Times New Roman/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38</TotalTime>
  <Words>733</Words>
  <Application>Microsoft Office PowerPoint</Application>
  <PresentationFormat>Экран (4:3)</PresentationFormat>
  <Paragraphs>56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Параллакс</vt:lpstr>
      <vt:lpstr>ПРОДОЛЬНАЯ И ПОПЕРЕЧНАЯ НЕРОВНОСТЬ ДОРОЖНЫХ ПОКРЫТИЙ</vt:lpstr>
      <vt:lpstr>ОБЩАЯ ХАРАКТЕРИСТИКА НЕРОВНОСТИ ДОРОЖНЫХ ПОКРЫТИЙ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СИСТЕМА ИЗМЕРЕНИЯ РОВНОСТИ  ДОРОЖНОГО ПОКРЫТИЯ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ПРОДОЛЬНАЯ И ПОПЕРЕЧНАЯ НЕРОВНОСТЬ ДОРОЖНЫХ ПОКРЫТИЙ</dc:title>
  <dc:creator>Bakytbek</dc:creator>
  <cp:lastModifiedBy>Bakytbek</cp:lastModifiedBy>
  <cp:revision>5</cp:revision>
  <dcterms:created xsi:type="dcterms:W3CDTF">2018-03-06T18:08:40Z</dcterms:created>
  <dcterms:modified xsi:type="dcterms:W3CDTF">2018-03-06T18:47:14Z</dcterms:modified>
</cp:coreProperties>
</file>